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57" r:id="rId5"/>
    <p:sldId id="260" r:id="rId6"/>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L. Mancinelli" initials="JLM" lastIdx="3" clrIdx="0">
    <p:extLst>
      <p:ext uri="{19B8F6BF-5375-455C-9EA6-DF929625EA0E}">
        <p15:presenceInfo xmlns:p15="http://schemas.microsoft.com/office/powerpoint/2012/main" userId="S-1-5-21-1666100789-3657186423-2587256393-11444" providerId="AD"/>
      </p:ext>
    </p:extLst>
  </p:cmAuthor>
  <p:cmAuthor id="2" name="Mancinelli, John Lawrence" initials="MJL" lastIdx="1" clrIdx="1">
    <p:extLst>
      <p:ext uri="{19B8F6BF-5375-455C-9EA6-DF929625EA0E}">
        <p15:presenceInfo xmlns:p15="http://schemas.microsoft.com/office/powerpoint/2012/main" userId="Mancinelli, John Lawrenc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113" d="100"/>
          <a:sy n="113" d="100"/>
        </p:scale>
        <p:origin x="25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68088A-65AD-406F-898F-418C8009920B}"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2298639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68088A-65AD-406F-898F-418C8009920B}"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779827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68088A-65AD-406F-898F-418C8009920B}"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4069126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68088A-65AD-406F-898F-418C8009920B}"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2671046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68088A-65AD-406F-898F-418C8009920B}"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1221863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68088A-65AD-406F-898F-418C8009920B}" type="datetimeFigureOut">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2845711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68088A-65AD-406F-898F-418C8009920B}" type="datetimeFigureOut">
              <a:rPr lang="en-US" smtClean="0"/>
              <a:t>4/26/2018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2440569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68088A-65AD-406F-898F-418C8009920B}" type="datetimeFigureOut">
              <a:rPr lang="en-US" smtClean="0"/>
              <a:t>4/26/2018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113927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68088A-65AD-406F-898F-418C8009920B}" type="datetimeFigureOut">
              <a:rPr lang="en-US" smtClean="0"/>
              <a:t>4/26/2018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2232980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68088A-65AD-406F-898F-418C8009920B}" type="datetimeFigureOut">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3433585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68088A-65AD-406F-898F-418C8009920B}" type="datetimeFigureOut">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D717EC-5456-408D-BABE-7347665CC6D6}" type="slidenum">
              <a:rPr lang="en-US" smtClean="0"/>
              <a:t>‹#›</a:t>
            </a:fld>
            <a:endParaRPr lang="en-US"/>
          </a:p>
        </p:txBody>
      </p:sp>
    </p:spTree>
    <p:extLst>
      <p:ext uri="{BB962C8B-B14F-4D97-AF65-F5344CB8AC3E}">
        <p14:creationId xmlns:p14="http://schemas.microsoft.com/office/powerpoint/2010/main" val="242781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68088A-65AD-406F-898F-418C8009920B}" type="datetimeFigureOut">
              <a:rPr lang="en-US" smtClean="0"/>
              <a:t>4/26/2018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D717EC-5456-408D-BABE-7347665CC6D6}" type="slidenum">
              <a:rPr lang="en-US" smtClean="0"/>
              <a:t>‹#›</a:t>
            </a:fld>
            <a:endParaRPr lang="en-US"/>
          </a:p>
        </p:txBody>
      </p:sp>
    </p:spTree>
    <p:extLst>
      <p:ext uri="{BB962C8B-B14F-4D97-AF65-F5344CB8AC3E}">
        <p14:creationId xmlns:p14="http://schemas.microsoft.com/office/powerpoint/2010/main" val="399364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4733" y="241830"/>
            <a:ext cx="9144000" cy="418570"/>
          </a:xfrm>
        </p:spPr>
        <p:txBody>
          <a:bodyPr>
            <a:normAutofit fontScale="90000"/>
          </a:bodyPr>
          <a:lstStyle/>
          <a:p>
            <a:r>
              <a:rPr lang="en-US" sz="2400" dirty="0" smtClean="0">
                <a:latin typeface="Times New Roman" panose="02020603050405020304" pitchFamily="18" charset="0"/>
                <a:cs typeface="Times New Roman" panose="02020603050405020304" pitchFamily="18" charset="0"/>
              </a:rPr>
              <a:t>WSU Tri-Cities Safety, Health, and Security (SHS) Committee Structure</a:t>
            </a:r>
            <a:endParaRPr lang="en-US" sz="2400" dirty="0">
              <a:latin typeface="Times New Roman" panose="02020603050405020304" pitchFamily="18" charset="0"/>
              <a:cs typeface="Times New Roman" panose="02020603050405020304" pitchFamily="18" charset="0"/>
            </a:endParaRPr>
          </a:p>
        </p:txBody>
      </p:sp>
      <p:grpSp>
        <p:nvGrpSpPr>
          <p:cNvPr id="3" name="Group 2"/>
          <p:cNvGrpSpPr/>
          <p:nvPr/>
        </p:nvGrpSpPr>
        <p:grpSpPr>
          <a:xfrm>
            <a:off x="3636260" y="1220422"/>
            <a:ext cx="4235827" cy="3183885"/>
            <a:chOff x="3636260" y="1220422"/>
            <a:chExt cx="4235827" cy="3183885"/>
          </a:xfrm>
        </p:grpSpPr>
        <p:sp>
          <p:nvSpPr>
            <p:cNvPr id="4" name="TextBox 3"/>
            <p:cNvSpPr txBox="1"/>
            <p:nvPr/>
          </p:nvSpPr>
          <p:spPr>
            <a:xfrm>
              <a:off x="4902200" y="1303867"/>
              <a:ext cx="1684867" cy="646331"/>
            </a:xfrm>
            <a:prstGeom prst="rect">
              <a:avLst/>
            </a:prstGeom>
            <a:noFill/>
            <a:ln w="38100">
              <a:solidFill>
                <a:srgbClr val="C00000"/>
              </a:solidFill>
            </a:ln>
          </p:spPr>
          <p:txBody>
            <a:bodyPr wrap="square" rtlCol="0">
              <a:spAutoFit/>
            </a:bodyPr>
            <a:lstStyle/>
            <a:p>
              <a:pPr algn="ctr"/>
              <a:r>
                <a:rPr lang="en-US" dirty="0" smtClean="0">
                  <a:latin typeface="Times New Roman" panose="02020603050405020304" pitchFamily="18" charset="0"/>
                  <a:cs typeface="Times New Roman" panose="02020603050405020304" pitchFamily="18" charset="0"/>
                </a:rPr>
                <a:t>Campus SHS Committee</a:t>
              </a:r>
              <a:endParaRPr lang="en-US" dirty="0">
                <a:latin typeface="Times New Roman" panose="02020603050405020304" pitchFamily="18" charset="0"/>
                <a:cs typeface="Times New Roman" panose="02020603050405020304" pitchFamily="18" charset="0"/>
              </a:endParaRPr>
            </a:p>
          </p:txBody>
        </p:sp>
        <p:sp>
          <p:nvSpPr>
            <p:cNvPr id="5" name="TextBox 4"/>
            <p:cNvSpPr txBox="1"/>
            <p:nvPr/>
          </p:nvSpPr>
          <p:spPr>
            <a:xfrm>
              <a:off x="4902200" y="2452952"/>
              <a:ext cx="1684867" cy="646331"/>
            </a:xfrm>
            <a:prstGeom prst="rect">
              <a:avLst/>
            </a:prstGeom>
            <a:noFill/>
            <a:ln w="38100">
              <a:solidFill>
                <a:schemeClr val="bg1">
                  <a:lumMod val="50000"/>
                </a:schemeClr>
              </a:solidFill>
            </a:ln>
          </p:spPr>
          <p:txBody>
            <a:bodyPr wrap="square" rtlCol="0">
              <a:spAutoFit/>
            </a:bodyPr>
            <a:lstStyle/>
            <a:p>
              <a:pPr algn="ctr"/>
              <a:r>
                <a:rPr lang="en-US" dirty="0" smtClean="0">
                  <a:latin typeface="Times New Roman" panose="02020603050405020304" pitchFamily="18" charset="0"/>
                  <a:cs typeface="Times New Roman" panose="02020603050405020304" pitchFamily="18" charset="0"/>
                </a:rPr>
                <a:t>Unit Level SHS Committees</a:t>
              </a:r>
              <a:endParaRPr lang="en-US" dirty="0">
                <a:latin typeface="Times New Roman" panose="02020603050405020304" pitchFamily="18" charset="0"/>
                <a:cs typeface="Times New Roman" panose="02020603050405020304" pitchFamily="18" charset="0"/>
              </a:endParaRPr>
            </a:p>
          </p:txBody>
        </p:sp>
        <p:sp>
          <p:nvSpPr>
            <p:cNvPr id="8" name="TextBox 7"/>
            <p:cNvSpPr txBox="1"/>
            <p:nvPr/>
          </p:nvSpPr>
          <p:spPr>
            <a:xfrm>
              <a:off x="4902200" y="3674533"/>
              <a:ext cx="1684867" cy="646331"/>
            </a:xfrm>
            <a:prstGeom prst="rect">
              <a:avLst/>
            </a:prstGeom>
            <a:noFill/>
            <a:ln w="38100">
              <a:solidFill>
                <a:srgbClr val="C00000"/>
              </a:solidFill>
            </a:ln>
          </p:spPr>
          <p:txBody>
            <a:bodyPr wrap="square" rtlCol="0">
              <a:spAutoFit/>
            </a:bodyPr>
            <a:lstStyle/>
            <a:p>
              <a:pPr algn="ctr"/>
              <a:r>
                <a:rPr lang="en-US" dirty="0" smtClean="0">
                  <a:latin typeface="Times New Roman" panose="02020603050405020304" pitchFamily="18" charset="0"/>
                  <a:cs typeface="Times New Roman" panose="02020603050405020304" pitchFamily="18" charset="0"/>
                </a:rPr>
                <a:t>Member Subunits</a:t>
              </a:r>
              <a:endParaRPr lang="en-US" dirty="0">
                <a:latin typeface="Times New Roman" panose="02020603050405020304" pitchFamily="18" charset="0"/>
                <a:cs typeface="Times New Roman" panose="02020603050405020304" pitchFamily="18" charset="0"/>
              </a:endParaRPr>
            </a:p>
          </p:txBody>
        </p:sp>
        <p:cxnSp>
          <p:nvCxnSpPr>
            <p:cNvPr id="10" name="Straight Connector 9"/>
            <p:cNvCxnSpPr>
              <a:stCxn id="4" idx="2"/>
              <a:endCxn id="5" idx="0"/>
            </p:cNvCxnSpPr>
            <p:nvPr/>
          </p:nvCxnSpPr>
          <p:spPr>
            <a:xfrm>
              <a:off x="5744634" y="1950198"/>
              <a:ext cx="0" cy="5027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5" idx="2"/>
              <a:endCxn id="8" idx="0"/>
            </p:cNvCxnSpPr>
            <p:nvPr/>
          </p:nvCxnSpPr>
          <p:spPr>
            <a:xfrm>
              <a:off x="5744634" y="3099283"/>
              <a:ext cx="0" cy="5752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flipV="1">
              <a:off x="4059768" y="1303867"/>
              <a:ext cx="38157" cy="30169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636260" y="1672230"/>
              <a:ext cx="461665" cy="2249205"/>
            </a:xfrm>
            <a:prstGeom prst="rect">
              <a:avLst/>
            </a:prstGeom>
            <a:noFill/>
          </p:spPr>
          <p:txBody>
            <a:bodyPr vert="vert270" wrap="none" rtlCol="0">
              <a:spAutoFit/>
            </a:bodyPr>
            <a:lstStyle/>
            <a:p>
              <a:r>
                <a:rPr lang="en-US" dirty="0" smtClean="0"/>
                <a:t>Concerns &amp; Suggestion</a:t>
              </a:r>
              <a:endParaRPr lang="en-US" dirty="0"/>
            </a:p>
          </p:txBody>
        </p:sp>
        <p:sp>
          <p:nvSpPr>
            <p:cNvPr id="16" name="TextBox 15"/>
            <p:cNvSpPr txBox="1"/>
            <p:nvPr/>
          </p:nvSpPr>
          <p:spPr>
            <a:xfrm>
              <a:off x="7410422" y="1220422"/>
              <a:ext cx="461665" cy="3183885"/>
            </a:xfrm>
            <a:prstGeom prst="rect">
              <a:avLst/>
            </a:prstGeom>
            <a:noFill/>
          </p:spPr>
          <p:txBody>
            <a:bodyPr vert="vert270" wrap="none" rtlCol="0">
              <a:spAutoFit/>
            </a:bodyPr>
            <a:lstStyle/>
            <a:p>
              <a:r>
                <a:rPr lang="en-US" dirty="0" smtClean="0"/>
                <a:t>Resolutions, policy/legal changes</a:t>
              </a:r>
              <a:endParaRPr lang="en-US" dirty="0"/>
            </a:p>
          </p:txBody>
        </p:sp>
        <p:cxnSp>
          <p:nvCxnSpPr>
            <p:cNvPr id="18" name="Straight Arrow Connector 17"/>
            <p:cNvCxnSpPr/>
            <p:nvPr/>
          </p:nvCxnSpPr>
          <p:spPr>
            <a:xfrm flipH="1" flipV="1">
              <a:off x="7410422" y="1303867"/>
              <a:ext cx="38157" cy="3016997"/>
            </a:xfrm>
            <a:prstGeom prst="straightConnector1">
              <a:avLst/>
            </a:prstGeom>
            <a:ln>
              <a:headEnd type="triangle"/>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02704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4733" y="241830"/>
            <a:ext cx="9144000" cy="418570"/>
          </a:xfrm>
        </p:spPr>
        <p:txBody>
          <a:bodyPr>
            <a:normAutofit fontScale="90000"/>
          </a:bodyPr>
          <a:lstStyle/>
          <a:p>
            <a:r>
              <a:rPr lang="en-US" sz="2400" dirty="0" smtClean="0">
                <a:latin typeface="Times New Roman" panose="02020603050405020304" pitchFamily="18" charset="0"/>
                <a:cs typeface="Times New Roman" panose="02020603050405020304" pitchFamily="18" charset="0"/>
              </a:rPr>
              <a:t>Member Subunits</a:t>
            </a:r>
            <a:endParaRPr lang="en-US"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4568289" y="695472"/>
            <a:ext cx="6716486" cy="4493538"/>
          </a:xfrm>
          <a:prstGeom prst="rect">
            <a:avLst/>
          </a:prstGeom>
          <a:noFill/>
        </p:spPr>
        <p:txBody>
          <a:bodyPr wrap="square" rtlCol="0">
            <a:spAutoFit/>
          </a:bodyPr>
          <a:lstStyle/>
          <a:p>
            <a:r>
              <a:rPr lang="en-US" dirty="0" smtClean="0">
                <a:latin typeface="Times New Roman" panose="02020603050405020304" pitchFamily="18" charset="0"/>
                <a:cs typeface="Times New Roman" panose="02020603050405020304" pitchFamily="18" charset="0"/>
              </a:rPr>
              <a:t>Member subunits are the functional groups within the university.  Each of these groups is placed within a Unit Level Safety, Health, and Security Committee (ULC) based on similarity of on-the-job hazards faced by its employees.  ULCs and their member subunits are detailed on the next slides.</a:t>
            </a:r>
          </a:p>
          <a:p>
            <a:pPr lvl="1"/>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Member subunits may form an additional subcommittee(s) within the subunit, at their discretion. Activities of these subcommittees must be coordinated with the ULC Chair, in order to prevent duplication of efforts between subunits.  However, each member subunit must elect </a:t>
            </a:r>
            <a:r>
              <a:rPr lang="en-US" u="sng" dirty="0" smtClean="0">
                <a:latin typeface="Times New Roman" panose="02020603050405020304" pitchFamily="18" charset="0"/>
                <a:cs typeface="Times New Roman" panose="02020603050405020304" pitchFamily="18" charset="0"/>
              </a:rPr>
              <a:t>one</a:t>
            </a:r>
            <a:r>
              <a:rPr lang="en-US" dirty="0" smtClean="0">
                <a:latin typeface="Times New Roman" panose="02020603050405020304" pitchFamily="18" charset="0"/>
                <a:cs typeface="Times New Roman" panose="02020603050405020304" pitchFamily="18" charset="0"/>
              </a:rPr>
              <a:t> employee as its ULC representative.  For example, within the Business office, employees in Payroll services and Contracts may form separate subcommittees, but both will be represented by the Business office ULC representative.</a:t>
            </a:r>
            <a:endParaRPr lang="en-US" dirty="0">
              <a:latin typeface="Times New Roman" panose="02020603050405020304" pitchFamily="18" charset="0"/>
              <a:cs typeface="Times New Roman" panose="02020603050405020304" pitchFamily="18" charset="0"/>
            </a:endParaRPr>
          </a:p>
          <a:p>
            <a:pPr lvl="1"/>
            <a:endParaRPr lang="en-US" sz="1600"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14" name="Picture 13"/>
          <p:cNvPicPr>
            <a:picLocks noChangeAspect="1"/>
          </p:cNvPicPr>
          <p:nvPr/>
        </p:nvPicPr>
        <p:blipFill>
          <a:blip r:embed="rId2"/>
          <a:stretch>
            <a:fillRect/>
          </a:stretch>
        </p:blipFill>
        <p:spPr>
          <a:xfrm>
            <a:off x="638371" y="842594"/>
            <a:ext cx="3490686" cy="2735943"/>
          </a:xfrm>
          <a:prstGeom prst="rect">
            <a:avLst/>
          </a:prstGeom>
        </p:spPr>
      </p:pic>
      <p:graphicFrame>
        <p:nvGraphicFramePr>
          <p:cNvPr id="16" name="Table 15"/>
          <p:cNvGraphicFramePr>
            <a:graphicFrameLocks noGrp="1"/>
          </p:cNvGraphicFramePr>
          <p:nvPr>
            <p:extLst>
              <p:ext uri="{D42A27DB-BD31-4B8C-83A1-F6EECF244321}">
                <p14:modId xmlns:p14="http://schemas.microsoft.com/office/powerpoint/2010/main" val="1944827379"/>
              </p:ext>
            </p:extLst>
          </p:nvPr>
        </p:nvGraphicFramePr>
        <p:xfrm>
          <a:off x="1021277" y="4675255"/>
          <a:ext cx="10563592" cy="2042160"/>
        </p:xfrm>
        <a:graphic>
          <a:graphicData uri="http://schemas.openxmlformats.org/drawingml/2006/table">
            <a:tbl>
              <a:tblPr firstRow="1" bandRow="1">
                <a:tableStyleId>{5C22544A-7EE6-4342-B048-85BDC9FD1C3A}</a:tableStyleId>
              </a:tblPr>
              <a:tblGrid>
                <a:gridCol w="1070635">
                  <a:extLst>
                    <a:ext uri="{9D8B030D-6E8A-4147-A177-3AD203B41FA5}">
                      <a16:colId xmlns="" xmlns:a16="http://schemas.microsoft.com/office/drawing/2014/main" val="20000"/>
                    </a:ext>
                  </a:extLst>
                </a:gridCol>
                <a:gridCol w="1114719">
                  <a:extLst>
                    <a:ext uri="{9D8B030D-6E8A-4147-A177-3AD203B41FA5}">
                      <a16:colId xmlns="" xmlns:a16="http://schemas.microsoft.com/office/drawing/2014/main" val="20001"/>
                    </a:ext>
                  </a:extLst>
                </a:gridCol>
                <a:gridCol w="1246974">
                  <a:extLst>
                    <a:ext uri="{9D8B030D-6E8A-4147-A177-3AD203B41FA5}">
                      <a16:colId xmlns="" xmlns:a16="http://schemas.microsoft.com/office/drawing/2014/main" val="20002"/>
                    </a:ext>
                  </a:extLst>
                </a:gridCol>
                <a:gridCol w="1653185">
                  <a:extLst>
                    <a:ext uri="{9D8B030D-6E8A-4147-A177-3AD203B41FA5}">
                      <a16:colId xmlns="" xmlns:a16="http://schemas.microsoft.com/office/drawing/2014/main" val="20003"/>
                    </a:ext>
                  </a:extLst>
                </a:gridCol>
                <a:gridCol w="1479713">
                  <a:extLst>
                    <a:ext uri="{9D8B030D-6E8A-4147-A177-3AD203B41FA5}">
                      <a16:colId xmlns="" xmlns:a16="http://schemas.microsoft.com/office/drawing/2014/main" val="20004"/>
                    </a:ext>
                  </a:extLst>
                </a:gridCol>
                <a:gridCol w="1533808">
                  <a:extLst>
                    <a:ext uri="{9D8B030D-6E8A-4147-A177-3AD203B41FA5}">
                      <a16:colId xmlns="" xmlns:a16="http://schemas.microsoft.com/office/drawing/2014/main" val="20005"/>
                    </a:ext>
                  </a:extLst>
                </a:gridCol>
                <a:gridCol w="1381853">
                  <a:extLst>
                    <a:ext uri="{9D8B030D-6E8A-4147-A177-3AD203B41FA5}">
                      <a16:colId xmlns="" xmlns:a16="http://schemas.microsoft.com/office/drawing/2014/main" val="20006"/>
                    </a:ext>
                  </a:extLst>
                </a:gridCol>
                <a:gridCol w="1082705">
                  <a:extLst>
                    <a:ext uri="{9D8B030D-6E8A-4147-A177-3AD203B41FA5}">
                      <a16:colId xmlns="" xmlns:a16="http://schemas.microsoft.com/office/drawing/2014/main" val="20007"/>
                    </a:ext>
                  </a:extLst>
                </a:gridCol>
              </a:tblGrid>
              <a:tr h="254142">
                <a:tc rowSpan="2">
                  <a:txBody>
                    <a:bodyPr/>
                    <a:lstStyle/>
                    <a:p>
                      <a:pPr algn="ctr"/>
                      <a:r>
                        <a:rPr lang="en-US" sz="1400" b="0" dirty="0" smtClean="0">
                          <a:latin typeface="Times New Roman" panose="02020603050405020304" pitchFamily="18" charset="0"/>
                          <a:cs typeface="Times New Roman" panose="02020603050405020304" pitchFamily="18" charset="0"/>
                        </a:rPr>
                        <a:t>ULC:</a:t>
                      </a:r>
                      <a:endParaRPr lang="en-US" sz="1400" b="0" dirty="0">
                        <a:latin typeface="Times New Roman" panose="02020603050405020304" pitchFamily="18" charset="0"/>
                        <a:cs typeface="Times New Roman" panose="02020603050405020304" pitchFamily="18" charset="0"/>
                      </a:endParaRPr>
                    </a:p>
                  </a:txBody>
                  <a:tcPr anchor="ctr"/>
                </a:tc>
                <a:tc gridSpan="2">
                  <a:txBody>
                    <a:bodyPr/>
                    <a:lstStyle/>
                    <a:p>
                      <a:pPr algn="ctr"/>
                      <a:r>
                        <a:rPr lang="en-US" sz="1400" b="0" dirty="0" smtClean="0">
                          <a:latin typeface="Times New Roman" panose="02020603050405020304" pitchFamily="18" charset="0"/>
                          <a:cs typeface="Times New Roman" panose="02020603050405020304" pitchFamily="18" charset="0"/>
                        </a:rPr>
                        <a:t>Academic</a:t>
                      </a:r>
                      <a:endParaRPr lang="en-US" b="0" dirty="0">
                        <a:latin typeface="Times New Roman" panose="02020603050405020304" pitchFamily="18" charset="0"/>
                        <a:cs typeface="Times New Roman" panose="02020603050405020304" pitchFamily="18" charset="0"/>
                      </a:endParaRPr>
                    </a:p>
                  </a:txBody>
                  <a:tcPr anchor="ctr">
                    <a:lnB w="38100" cmpd="sng">
                      <a:noFill/>
                    </a:lnB>
                  </a:tcPr>
                </a:tc>
                <a:tc hMerge="1">
                  <a:txBody>
                    <a:bodyPr/>
                    <a:lstStyle/>
                    <a:p>
                      <a:pPr algn="ctr"/>
                      <a:endParaRPr lang="en-US" b="0" dirty="0">
                        <a:latin typeface="Times New Roman" panose="02020603050405020304" pitchFamily="18" charset="0"/>
                        <a:cs typeface="Times New Roman" panose="02020603050405020304" pitchFamily="18" charset="0"/>
                      </a:endParaRPr>
                    </a:p>
                  </a:txBody>
                  <a:tcPr anchor="ctr"/>
                </a:tc>
                <a:tc rowSpan="2">
                  <a:txBody>
                    <a:bodyPr/>
                    <a:lstStyle/>
                    <a:p>
                      <a:pPr algn="ctr"/>
                      <a:r>
                        <a:rPr lang="en-US" sz="1400" b="0" dirty="0" smtClean="0">
                          <a:latin typeface="Times New Roman" panose="02020603050405020304" pitchFamily="18" charset="0"/>
                          <a:cs typeface="Times New Roman" panose="02020603050405020304" pitchFamily="18" charset="0"/>
                        </a:rPr>
                        <a:t>Administrative</a:t>
                      </a:r>
                      <a:endParaRPr lang="en-US" sz="1400" b="0" dirty="0">
                        <a:latin typeface="Times New Roman" panose="02020603050405020304" pitchFamily="18" charset="0"/>
                        <a:cs typeface="Times New Roman" panose="02020603050405020304" pitchFamily="18" charset="0"/>
                      </a:endParaRPr>
                    </a:p>
                  </a:txBody>
                  <a:tcPr anchor="ctr"/>
                </a:tc>
                <a:tc rowSpan="2">
                  <a:txBody>
                    <a:bodyPr/>
                    <a:lstStyle/>
                    <a:p>
                      <a:pPr algn="ctr"/>
                      <a:r>
                        <a:rPr lang="en-US" sz="1400" b="0" dirty="0" smtClean="0">
                          <a:latin typeface="Times New Roman" panose="02020603050405020304" pitchFamily="18" charset="0"/>
                          <a:cs typeface="Times New Roman" panose="02020603050405020304" pitchFamily="18" charset="0"/>
                        </a:rPr>
                        <a:t>Operations</a:t>
                      </a:r>
                      <a:endParaRPr lang="en-US" sz="1400" b="0" dirty="0">
                        <a:latin typeface="Times New Roman" panose="02020603050405020304" pitchFamily="18" charset="0"/>
                        <a:cs typeface="Times New Roman" panose="02020603050405020304" pitchFamily="18" charset="0"/>
                      </a:endParaRPr>
                    </a:p>
                  </a:txBody>
                  <a:tcPr anchor="ctr"/>
                </a:tc>
                <a:tc rowSpan="2">
                  <a:txBody>
                    <a:bodyPr/>
                    <a:lstStyle/>
                    <a:p>
                      <a:pPr algn="ctr"/>
                      <a:r>
                        <a:rPr lang="en-US" sz="1400" b="0" dirty="0" smtClean="0">
                          <a:latin typeface="Times New Roman" panose="02020603050405020304" pitchFamily="18" charset="0"/>
                          <a:cs typeface="Times New Roman" panose="02020603050405020304" pitchFamily="18" charset="0"/>
                        </a:rPr>
                        <a:t>Research</a:t>
                      </a:r>
                      <a:endParaRPr lang="en-US" sz="1400" b="0" dirty="0">
                        <a:latin typeface="Times New Roman" panose="02020603050405020304" pitchFamily="18" charset="0"/>
                        <a:cs typeface="Times New Roman" panose="02020603050405020304" pitchFamily="18" charset="0"/>
                      </a:endParaRPr>
                    </a:p>
                  </a:txBody>
                  <a:tcPr anchor="ctr"/>
                </a:tc>
                <a:tc rowSpan="2">
                  <a:txBody>
                    <a:bodyPr/>
                    <a:lstStyle/>
                    <a:p>
                      <a:pPr algn="ctr"/>
                      <a:r>
                        <a:rPr lang="en-US" sz="1400" b="0" dirty="0" smtClean="0">
                          <a:latin typeface="Times New Roman" panose="02020603050405020304" pitchFamily="18" charset="0"/>
                          <a:cs typeface="Times New Roman" panose="02020603050405020304" pitchFamily="18" charset="0"/>
                        </a:rPr>
                        <a:t>Student Services</a:t>
                      </a:r>
                      <a:endParaRPr lang="en-US" sz="1400" b="0" dirty="0">
                        <a:latin typeface="Times New Roman" panose="02020603050405020304" pitchFamily="18" charset="0"/>
                        <a:cs typeface="Times New Roman" panose="02020603050405020304" pitchFamily="18" charset="0"/>
                      </a:endParaRPr>
                    </a:p>
                  </a:txBody>
                  <a:tcPr anchor="ctr"/>
                </a:tc>
                <a:tc rowSpan="2">
                  <a:txBody>
                    <a:bodyPr/>
                    <a:lstStyle/>
                    <a:p>
                      <a:pPr algn="ctr"/>
                      <a:r>
                        <a:rPr lang="en-US" sz="1400" b="0" dirty="0" smtClean="0">
                          <a:latin typeface="Times New Roman" panose="02020603050405020304" pitchFamily="18" charset="0"/>
                          <a:cs typeface="Times New Roman" panose="02020603050405020304" pitchFamily="18" charset="0"/>
                        </a:rPr>
                        <a:t>Students</a:t>
                      </a:r>
                      <a:endParaRPr lang="en-US" sz="1400" b="0" dirty="0">
                        <a:latin typeface="Times New Roman" panose="02020603050405020304" pitchFamily="18" charset="0"/>
                        <a:cs typeface="Times New Roman" panose="02020603050405020304" pitchFamily="18" charset="0"/>
                      </a:endParaRPr>
                    </a:p>
                  </a:txBody>
                  <a:tcPr anchor="ctr"/>
                </a:tc>
                <a:extLst>
                  <a:ext uri="{0D108BD9-81ED-4DB2-BD59-A6C34878D82A}">
                    <a16:rowId xmlns="" xmlns:a16="http://schemas.microsoft.com/office/drawing/2014/main" val="10000"/>
                  </a:ext>
                </a:extLst>
              </a:tr>
              <a:tr h="254142">
                <a:tc vMerge="1">
                  <a:txBody>
                    <a:bodyPr/>
                    <a:lstStyle/>
                    <a:p>
                      <a:endParaRPr lang="en-US"/>
                    </a:p>
                  </a:txBody>
                  <a:tcPr/>
                </a:tc>
                <a:tc>
                  <a:txBody>
                    <a:bodyPr/>
                    <a:lstStyle/>
                    <a:p>
                      <a:pPr marL="0" algn="ctr" defTabSz="914400" rtl="0" eaLnBrk="1" latinLnBrk="0" hangingPunct="1"/>
                      <a:r>
                        <a:rPr lang="en-US" sz="1400" b="0" kern="1200" dirty="0" smtClean="0">
                          <a:solidFill>
                            <a:schemeClr val="lt1"/>
                          </a:solidFill>
                          <a:latin typeface="Times New Roman" panose="02020603050405020304" pitchFamily="18" charset="0"/>
                          <a:ea typeface="+mn-ea"/>
                          <a:cs typeface="Times New Roman" panose="02020603050405020304" pitchFamily="18" charset="0"/>
                        </a:rPr>
                        <a:t>Labs</a:t>
                      </a:r>
                      <a:endParaRPr lang="en-US" sz="1400" b="0" kern="1200" dirty="0">
                        <a:solidFill>
                          <a:schemeClr val="lt1"/>
                        </a:solidFill>
                        <a:latin typeface="Times New Roman" panose="02020603050405020304" pitchFamily="18" charset="0"/>
                        <a:ea typeface="+mn-ea"/>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algn="ctr" defTabSz="914400" rtl="0" eaLnBrk="1" latinLnBrk="0" hangingPunct="1"/>
                      <a:r>
                        <a:rPr lang="en-US" sz="1400" b="0" kern="1200" dirty="0" smtClean="0">
                          <a:solidFill>
                            <a:schemeClr val="lt1"/>
                          </a:solidFill>
                          <a:latin typeface="Times New Roman" panose="02020603050405020304" pitchFamily="18" charset="0"/>
                          <a:ea typeface="+mn-ea"/>
                          <a:cs typeface="Times New Roman" panose="02020603050405020304" pitchFamily="18" charset="0"/>
                        </a:rPr>
                        <a:t>Non-lab</a:t>
                      </a:r>
                      <a:endParaRPr lang="en-US" sz="1400" b="0" kern="1200" dirty="0">
                        <a:solidFill>
                          <a:schemeClr val="lt1"/>
                        </a:solidFill>
                        <a:latin typeface="Times New Roman" panose="02020603050405020304" pitchFamily="18" charset="0"/>
                        <a:ea typeface="+mn-ea"/>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 xmlns:a16="http://schemas.microsoft.com/office/drawing/2014/main" val="10001"/>
                  </a:ext>
                </a:extLst>
              </a:tr>
              <a:tr h="1249534">
                <a:tc>
                  <a:txBody>
                    <a:bodyPr/>
                    <a:lstStyle/>
                    <a:p>
                      <a:r>
                        <a:rPr lang="en-US" sz="1100" dirty="0" smtClean="0">
                          <a:latin typeface="Times New Roman" panose="02020603050405020304" pitchFamily="18" charset="0"/>
                          <a:cs typeface="Times New Roman" panose="02020603050405020304" pitchFamily="18" charset="0"/>
                        </a:rPr>
                        <a:t>Member Subunits:</a:t>
                      </a:r>
                      <a:endParaRPr lang="en-US" sz="1100" dirty="0">
                        <a:latin typeface="Times New Roman" panose="02020603050405020304" pitchFamily="18" charset="0"/>
                        <a:cs typeface="Times New Roman" panose="02020603050405020304" pitchFamily="18" charset="0"/>
                      </a:endParaRPr>
                    </a:p>
                  </a:txBody>
                  <a:tcPr anchor="ctr"/>
                </a:tc>
                <a:tc>
                  <a:txBody>
                    <a:bodyPr/>
                    <a:lstStyle/>
                    <a:p>
                      <a:pPr algn="ctr"/>
                      <a:r>
                        <a:rPr lang="en-US" sz="1100" dirty="0" smtClean="0">
                          <a:latin typeface="Times New Roman" panose="02020603050405020304" pitchFamily="18" charset="0"/>
                          <a:cs typeface="Times New Roman" panose="02020603050405020304" pitchFamily="18" charset="0"/>
                        </a:rPr>
                        <a:t>Engineering</a:t>
                      </a:r>
                    </a:p>
                    <a:p>
                      <a:pPr algn="ctr"/>
                      <a:r>
                        <a:rPr lang="en-US" sz="1100" dirty="0" smtClean="0">
                          <a:latin typeface="Times New Roman" panose="02020603050405020304" pitchFamily="18" charset="0"/>
                          <a:cs typeface="Times New Roman" panose="02020603050405020304" pitchFamily="18" charset="0"/>
                        </a:rPr>
                        <a:t>Fine</a:t>
                      </a:r>
                      <a:r>
                        <a:rPr lang="en-US" sz="1100" baseline="0" dirty="0" smtClean="0">
                          <a:latin typeface="Times New Roman" panose="02020603050405020304" pitchFamily="18" charset="0"/>
                          <a:cs typeface="Times New Roman" panose="02020603050405020304" pitchFamily="18" charset="0"/>
                        </a:rPr>
                        <a:t> Arts</a:t>
                      </a:r>
                    </a:p>
                    <a:p>
                      <a:pPr algn="ctr"/>
                      <a:r>
                        <a:rPr lang="en-US" sz="1100" baseline="0" dirty="0" smtClean="0">
                          <a:latin typeface="Times New Roman" panose="02020603050405020304" pitchFamily="18" charset="0"/>
                          <a:cs typeface="Times New Roman" panose="02020603050405020304" pitchFamily="18" charset="0"/>
                        </a:rPr>
                        <a:t>Nursing</a:t>
                      </a:r>
                    </a:p>
                    <a:p>
                      <a:pPr algn="ctr"/>
                      <a:r>
                        <a:rPr lang="en-US" sz="1100" baseline="0" dirty="0" smtClean="0">
                          <a:latin typeface="Times New Roman" panose="02020603050405020304" pitchFamily="18" charset="0"/>
                          <a:cs typeface="Times New Roman" panose="02020603050405020304" pitchFamily="18" charset="0"/>
                        </a:rPr>
                        <a:t>Sciences</a:t>
                      </a:r>
                      <a:endParaRPr lang="en-US" sz="1100" dirty="0">
                        <a:latin typeface="Times New Roman" panose="02020603050405020304" pitchFamily="18" charset="0"/>
                        <a:cs typeface="Times New Roman" panose="02020603050405020304" pitchFamily="18" charset="0"/>
                      </a:endParaRPr>
                    </a:p>
                  </a:txBody>
                  <a:tcPr anchor="ctr">
                    <a:lnT w="38100" cap="flat" cmpd="sng" algn="ctr">
                      <a:solidFill>
                        <a:schemeClr val="bg1"/>
                      </a:solidFill>
                      <a:prstDash val="solid"/>
                      <a:round/>
                      <a:headEnd type="none" w="med" len="med"/>
                      <a:tailEnd type="none" w="med" len="med"/>
                    </a:lnT>
                  </a:tcPr>
                </a:tc>
                <a:tc>
                  <a:txBody>
                    <a:bodyPr/>
                    <a:lstStyle/>
                    <a:p>
                      <a:pPr algn="ctr"/>
                      <a:r>
                        <a:rPr lang="en-US" sz="1100" dirty="0" smtClean="0">
                          <a:latin typeface="Times New Roman" panose="02020603050405020304" pitchFamily="18" charset="0"/>
                          <a:cs typeface="Times New Roman" panose="02020603050405020304" pitchFamily="18" charset="0"/>
                        </a:rPr>
                        <a:t>Advising</a:t>
                      </a:r>
                    </a:p>
                    <a:p>
                      <a:pPr algn="ctr"/>
                      <a:r>
                        <a:rPr lang="en-US" sz="1100" dirty="0" smtClean="0">
                          <a:latin typeface="Times New Roman" panose="02020603050405020304" pitchFamily="18" charset="0"/>
                          <a:cs typeface="Times New Roman" panose="02020603050405020304" pitchFamily="18" charset="0"/>
                        </a:rPr>
                        <a:t>Arts</a:t>
                      </a:r>
                    </a:p>
                    <a:p>
                      <a:pPr algn="ctr"/>
                      <a:r>
                        <a:rPr lang="en-US" sz="1100" dirty="0" smtClean="0">
                          <a:latin typeface="Times New Roman" panose="02020603050405020304" pitchFamily="18" charset="0"/>
                          <a:cs typeface="Times New Roman" panose="02020603050405020304" pitchFamily="18" charset="0"/>
                        </a:rPr>
                        <a:t>Business</a:t>
                      </a:r>
                    </a:p>
                    <a:p>
                      <a:pPr algn="ctr"/>
                      <a:r>
                        <a:rPr lang="en-US" sz="1100" dirty="0" smtClean="0">
                          <a:latin typeface="Times New Roman" panose="02020603050405020304" pitchFamily="18" charset="0"/>
                          <a:cs typeface="Times New Roman" panose="02020603050405020304" pitchFamily="18" charset="0"/>
                        </a:rPr>
                        <a:t>Education</a:t>
                      </a:r>
                    </a:p>
                    <a:p>
                      <a:pPr algn="ctr"/>
                      <a:r>
                        <a:rPr lang="en-US" sz="1100" dirty="0" smtClean="0">
                          <a:latin typeface="Times New Roman" panose="02020603050405020304" pitchFamily="18" charset="0"/>
                          <a:cs typeface="Times New Roman" panose="02020603050405020304" pitchFamily="18" charset="0"/>
                        </a:rPr>
                        <a:t>Library</a:t>
                      </a:r>
                    </a:p>
                    <a:p>
                      <a:pPr algn="ctr"/>
                      <a:r>
                        <a:rPr lang="en-US" sz="1100" dirty="0" smtClean="0">
                          <a:latin typeface="Times New Roman" panose="02020603050405020304" pitchFamily="18" charset="0"/>
                          <a:cs typeface="Times New Roman" panose="02020603050405020304" pitchFamily="18" charset="0"/>
                        </a:rPr>
                        <a:t>Running Start</a:t>
                      </a:r>
                    </a:p>
                  </a:txBody>
                  <a:tcPr anchor="ctr">
                    <a:lnT w="38100" cap="flat" cmpd="sng" algn="ctr">
                      <a:solidFill>
                        <a:schemeClr val="bg1"/>
                      </a:solidFill>
                      <a:prstDash val="solid"/>
                      <a:round/>
                      <a:headEnd type="none" w="med" len="med"/>
                      <a:tailEnd type="none" w="med" len="med"/>
                    </a:lnT>
                  </a:tcPr>
                </a:tc>
                <a:tc>
                  <a:txBody>
                    <a:bodyPr/>
                    <a:lstStyle/>
                    <a:p>
                      <a:pPr algn="ctr"/>
                      <a:r>
                        <a:rPr lang="en-US" sz="1100" dirty="0" smtClean="0">
                          <a:latin typeface="Times New Roman" panose="02020603050405020304" pitchFamily="18" charset="0"/>
                          <a:cs typeface="Times New Roman" panose="02020603050405020304" pitchFamily="18" charset="0"/>
                        </a:rPr>
                        <a:t>Advancement</a:t>
                      </a:r>
                    </a:p>
                    <a:p>
                      <a:pPr algn="ctr"/>
                      <a:r>
                        <a:rPr lang="en-US" sz="1100" dirty="0" smtClean="0">
                          <a:latin typeface="Times New Roman" panose="02020603050405020304" pitchFamily="18" charset="0"/>
                          <a:cs typeface="Times New Roman" panose="02020603050405020304" pitchFamily="18" charset="0"/>
                        </a:rPr>
                        <a:t>Business Office</a:t>
                      </a:r>
                    </a:p>
                    <a:p>
                      <a:pPr algn="ctr"/>
                      <a:r>
                        <a:rPr lang="en-US" sz="1100" dirty="0" smtClean="0">
                          <a:latin typeface="Times New Roman" panose="02020603050405020304" pitchFamily="18" charset="0"/>
                          <a:cs typeface="Times New Roman" panose="02020603050405020304" pitchFamily="18" charset="0"/>
                        </a:rPr>
                        <a:t>HR</a:t>
                      </a:r>
                    </a:p>
                    <a:p>
                      <a:pPr algn="ctr"/>
                      <a:r>
                        <a:rPr lang="en-US" sz="1100" dirty="0" err="1" smtClean="0">
                          <a:latin typeface="Times New Roman" panose="02020603050405020304" pitchFamily="18" charset="0"/>
                          <a:cs typeface="Times New Roman" panose="02020603050405020304" pitchFamily="18" charset="0"/>
                        </a:rPr>
                        <a:t>MarCom</a:t>
                      </a:r>
                      <a:endParaRPr lang="en-US" sz="1100" dirty="0" smtClean="0">
                        <a:latin typeface="Times New Roman" panose="02020603050405020304" pitchFamily="18" charset="0"/>
                        <a:cs typeface="Times New Roman" panose="02020603050405020304" pitchFamily="18" charset="0"/>
                      </a:endParaRPr>
                    </a:p>
                    <a:p>
                      <a:pPr algn="ctr"/>
                      <a:r>
                        <a:rPr lang="en-US" sz="1100" dirty="0" smtClean="0">
                          <a:latin typeface="Times New Roman" panose="02020603050405020304" pitchFamily="18" charset="0"/>
                          <a:cs typeface="Times New Roman" panose="02020603050405020304" pitchFamily="18" charset="0"/>
                        </a:rPr>
                        <a:t>Professional Dev.</a:t>
                      </a:r>
                    </a:p>
                    <a:p>
                      <a:pPr algn="ctr"/>
                      <a:endParaRPr lang="en-US" sz="1100" dirty="0">
                        <a:latin typeface="Times New Roman" panose="02020603050405020304" pitchFamily="18" charset="0"/>
                        <a:cs typeface="Times New Roman" panose="02020603050405020304" pitchFamily="18" charset="0"/>
                      </a:endParaRPr>
                    </a:p>
                  </a:txBody>
                  <a:tcPr anchor="ctr"/>
                </a:tc>
                <a:tc>
                  <a:txBody>
                    <a:bodyPr/>
                    <a:lstStyle/>
                    <a:p>
                      <a:pPr algn="ctr"/>
                      <a:r>
                        <a:rPr lang="en-US" sz="1100" dirty="0" smtClean="0">
                          <a:latin typeface="Times New Roman" panose="02020603050405020304" pitchFamily="18" charset="0"/>
                          <a:cs typeface="Times New Roman" panose="02020603050405020304" pitchFamily="18" charset="0"/>
                        </a:rPr>
                        <a:t>Café</a:t>
                      </a:r>
                    </a:p>
                    <a:p>
                      <a:pPr algn="ctr"/>
                      <a:r>
                        <a:rPr lang="en-US" sz="1100" dirty="0" smtClean="0">
                          <a:latin typeface="Times New Roman" panose="02020603050405020304" pitchFamily="18" charset="0"/>
                          <a:cs typeface="Times New Roman" panose="02020603050405020304" pitchFamily="18" charset="0"/>
                        </a:rPr>
                        <a:t>Copy Center</a:t>
                      </a:r>
                    </a:p>
                    <a:p>
                      <a:pPr algn="ctr"/>
                      <a:r>
                        <a:rPr lang="en-US" sz="1100" dirty="0" smtClean="0">
                          <a:latin typeface="Times New Roman" panose="02020603050405020304" pitchFamily="18" charset="0"/>
                          <a:cs typeface="Times New Roman" panose="02020603050405020304" pitchFamily="18" charset="0"/>
                        </a:rPr>
                        <a:t>Custodial</a:t>
                      </a:r>
                    </a:p>
                    <a:p>
                      <a:pPr algn="ctr"/>
                      <a:r>
                        <a:rPr lang="en-US" sz="1100" dirty="0" smtClean="0">
                          <a:latin typeface="Times New Roman" panose="02020603050405020304" pitchFamily="18" charset="0"/>
                          <a:cs typeface="Times New Roman" panose="02020603050405020304" pitchFamily="18" charset="0"/>
                        </a:rPr>
                        <a:t>Grounds</a:t>
                      </a:r>
                    </a:p>
                    <a:p>
                      <a:pPr algn="ctr"/>
                      <a:r>
                        <a:rPr lang="en-US" sz="1100" dirty="0" smtClean="0">
                          <a:latin typeface="Times New Roman" panose="02020603050405020304" pitchFamily="18" charset="0"/>
                          <a:cs typeface="Times New Roman" panose="02020603050405020304" pitchFamily="18" charset="0"/>
                        </a:rPr>
                        <a:t>IT</a:t>
                      </a:r>
                    </a:p>
                    <a:p>
                      <a:pPr algn="ctr"/>
                      <a:r>
                        <a:rPr lang="en-US" sz="1100" dirty="0" smtClean="0">
                          <a:latin typeface="Times New Roman" panose="02020603050405020304" pitchFamily="18" charset="0"/>
                          <a:cs typeface="Times New Roman" panose="02020603050405020304" pitchFamily="18" charset="0"/>
                        </a:rPr>
                        <a:t>Maintenance</a:t>
                      </a:r>
                    </a:p>
                    <a:p>
                      <a:pPr algn="ctr"/>
                      <a:r>
                        <a:rPr lang="en-US" sz="1100" dirty="0" smtClean="0">
                          <a:latin typeface="Times New Roman" panose="02020603050405020304" pitchFamily="18" charset="0"/>
                          <a:cs typeface="Times New Roman" panose="02020603050405020304" pitchFamily="18" charset="0"/>
                        </a:rPr>
                        <a:t>Security</a:t>
                      </a:r>
                    </a:p>
                    <a:p>
                      <a:pPr algn="ctr"/>
                      <a:endParaRPr lang="en-US" sz="1100" dirty="0">
                        <a:latin typeface="Times New Roman" panose="02020603050405020304" pitchFamily="18" charset="0"/>
                        <a:cs typeface="Times New Roman" panose="02020603050405020304" pitchFamily="18" charset="0"/>
                      </a:endParaRPr>
                    </a:p>
                  </a:txBody>
                  <a:tcPr anchor="ctr"/>
                </a:tc>
                <a:tc>
                  <a:txBody>
                    <a:bodyPr/>
                    <a:lstStyle/>
                    <a:p>
                      <a:pPr algn="ctr"/>
                      <a:r>
                        <a:rPr lang="en-US" sz="1100" dirty="0" smtClean="0">
                          <a:latin typeface="Times New Roman" panose="02020603050405020304" pitchFamily="18" charset="0"/>
                          <a:cs typeface="Times New Roman" panose="02020603050405020304" pitchFamily="18" charset="0"/>
                        </a:rPr>
                        <a:t>Biofuels</a:t>
                      </a:r>
                    </a:p>
                    <a:p>
                      <a:pPr algn="ctr"/>
                      <a:r>
                        <a:rPr lang="en-US" sz="1100" dirty="0" smtClean="0">
                          <a:latin typeface="Times New Roman" panose="02020603050405020304" pitchFamily="18" charset="0"/>
                          <a:cs typeface="Times New Roman" panose="02020603050405020304" pitchFamily="18" charset="0"/>
                        </a:rPr>
                        <a:t>Cooper Lab</a:t>
                      </a:r>
                    </a:p>
                    <a:p>
                      <a:pPr algn="ctr"/>
                      <a:r>
                        <a:rPr lang="en-US" sz="1100" dirty="0" smtClean="0">
                          <a:latin typeface="Times New Roman" panose="02020603050405020304" pitchFamily="18" charset="0"/>
                          <a:cs typeface="Times New Roman" panose="02020603050405020304" pitchFamily="18" charset="0"/>
                        </a:rPr>
                        <a:t>EH&amp;S</a:t>
                      </a:r>
                    </a:p>
                    <a:p>
                      <a:pPr algn="ctr"/>
                      <a:r>
                        <a:rPr lang="en-US" sz="1100" dirty="0" smtClean="0">
                          <a:latin typeface="Times New Roman" panose="02020603050405020304" pitchFamily="18" charset="0"/>
                          <a:cs typeface="Times New Roman" panose="02020603050405020304" pitchFamily="18" charset="0"/>
                        </a:rPr>
                        <a:t>Environmental Sciences</a:t>
                      </a:r>
                    </a:p>
                    <a:p>
                      <a:pPr algn="ctr"/>
                      <a:r>
                        <a:rPr lang="en-US" sz="1100" dirty="0" smtClean="0">
                          <a:latin typeface="Times New Roman" panose="02020603050405020304" pitchFamily="18" charset="0"/>
                          <a:cs typeface="Times New Roman" panose="02020603050405020304" pitchFamily="18" charset="0"/>
                        </a:rPr>
                        <a:t>FEQL</a:t>
                      </a:r>
                    </a:p>
                    <a:p>
                      <a:pPr algn="ctr"/>
                      <a:r>
                        <a:rPr lang="en-US" sz="1100" dirty="0" smtClean="0">
                          <a:latin typeface="Times New Roman" panose="02020603050405020304" pitchFamily="18" charset="0"/>
                          <a:cs typeface="Times New Roman" panose="02020603050405020304" pitchFamily="18" charset="0"/>
                        </a:rPr>
                        <a:t>V&amp;E</a:t>
                      </a:r>
                    </a:p>
                    <a:p>
                      <a:pPr algn="ctr"/>
                      <a:endParaRPr lang="en-US" sz="1100" dirty="0">
                        <a:latin typeface="Times New Roman" panose="02020603050405020304" pitchFamily="18" charset="0"/>
                        <a:cs typeface="Times New Roman" panose="02020603050405020304" pitchFamily="18" charset="0"/>
                      </a:endParaRPr>
                    </a:p>
                  </a:txBody>
                  <a:tcPr anchor="ctr"/>
                </a:tc>
                <a:tc>
                  <a:txBody>
                    <a:bodyPr/>
                    <a:lstStyle/>
                    <a:p>
                      <a:pPr algn="ctr"/>
                      <a:r>
                        <a:rPr lang="en-US" sz="1100" dirty="0" smtClean="0">
                          <a:latin typeface="Times New Roman" panose="02020603050405020304" pitchFamily="18" charset="0"/>
                          <a:cs typeface="Times New Roman" panose="02020603050405020304" pitchFamily="18" charset="0"/>
                        </a:rPr>
                        <a:t>Admissions</a:t>
                      </a:r>
                    </a:p>
                    <a:p>
                      <a:pPr algn="ctr"/>
                      <a:r>
                        <a:rPr lang="en-US" sz="1100" dirty="0" smtClean="0">
                          <a:latin typeface="Times New Roman" panose="02020603050405020304" pitchFamily="18" charset="0"/>
                          <a:cs typeface="Times New Roman" panose="02020603050405020304" pitchFamily="18" charset="0"/>
                        </a:rPr>
                        <a:t>Early Outreach</a:t>
                      </a:r>
                    </a:p>
                    <a:p>
                      <a:pPr algn="ctr"/>
                      <a:r>
                        <a:rPr lang="en-US" sz="1100" dirty="0" smtClean="0">
                          <a:latin typeface="Times New Roman" panose="02020603050405020304" pitchFamily="18" charset="0"/>
                          <a:cs typeface="Times New Roman" panose="02020603050405020304" pitchFamily="18" charset="0"/>
                        </a:rPr>
                        <a:t>Student</a:t>
                      </a:r>
                      <a:r>
                        <a:rPr lang="en-US" sz="1100" baseline="0" dirty="0" smtClean="0">
                          <a:latin typeface="Times New Roman" panose="02020603050405020304" pitchFamily="18" charset="0"/>
                          <a:cs typeface="Times New Roman" panose="02020603050405020304" pitchFamily="18" charset="0"/>
                        </a:rPr>
                        <a:t> Affairs</a:t>
                      </a:r>
                      <a:endParaRPr lang="en-US" sz="1100" dirty="0">
                        <a:latin typeface="Times New Roman" panose="02020603050405020304" pitchFamily="18" charset="0"/>
                        <a:cs typeface="Times New Roman" panose="02020603050405020304" pitchFamily="18" charset="0"/>
                      </a:endParaRPr>
                    </a:p>
                  </a:txBody>
                  <a:tcPr anchor="ctr"/>
                </a:tc>
                <a:tc>
                  <a:txBody>
                    <a:bodyPr/>
                    <a:lstStyle/>
                    <a:p>
                      <a:pPr algn="ctr"/>
                      <a:r>
                        <a:rPr lang="en-US" sz="1100" dirty="0" smtClean="0">
                          <a:latin typeface="Times New Roman" panose="02020603050405020304" pitchFamily="18" charset="0"/>
                          <a:cs typeface="Times New Roman" panose="02020603050405020304" pitchFamily="18" charset="0"/>
                        </a:rPr>
                        <a:t>Student Body Representative</a:t>
                      </a:r>
                      <a:endParaRPr lang="en-US" sz="1100" dirty="0">
                        <a:latin typeface="Times New Roman" panose="02020603050405020304" pitchFamily="18" charset="0"/>
                        <a:cs typeface="Times New Roman" panose="02020603050405020304" pitchFamily="18" charset="0"/>
                      </a:endParaRPr>
                    </a:p>
                  </a:txBody>
                  <a:tcPr anchor="ctr"/>
                </a:tc>
                <a:extLst>
                  <a:ext uri="{0D108BD9-81ED-4DB2-BD59-A6C34878D82A}">
                    <a16:rowId xmlns="" xmlns:a16="http://schemas.microsoft.com/office/drawing/2014/main" val="10002"/>
                  </a:ext>
                </a:extLst>
              </a:tr>
            </a:tbl>
          </a:graphicData>
        </a:graphic>
      </p:graphicFrame>
      <p:sp>
        <p:nvSpPr>
          <p:cNvPr id="17" name="Round Diagonal Corner Rectangle 16"/>
          <p:cNvSpPr/>
          <p:nvPr/>
        </p:nvSpPr>
        <p:spPr>
          <a:xfrm>
            <a:off x="1269402" y="2667896"/>
            <a:ext cx="2205318" cy="910641"/>
          </a:xfrm>
          <a:prstGeom prst="round2Diag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016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4733" y="241830"/>
            <a:ext cx="9144000" cy="418570"/>
          </a:xfrm>
        </p:spPr>
        <p:txBody>
          <a:bodyPr>
            <a:normAutofit fontScale="90000"/>
          </a:bodyPr>
          <a:lstStyle/>
          <a:p>
            <a:r>
              <a:rPr lang="en-US" sz="2400" dirty="0" smtClean="0">
                <a:latin typeface="Times New Roman" panose="02020603050405020304" pitchFamily="18" charset="0"/>
                <a:cs typeface="Times New Roman" panose="02020603050405020304" pitchFamily="18" charset="0"/>
              </a:rPr>
              <a:t>Unit Level SHS Committees</a:t>
            </a:r>
            <a:endParaRPr lang="en-US"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786691" y="857250"/>
            <a:ext cx="7885355" cy="5847755"/>
          </a:xfrm>
          <a:prstGeom prst="rect">
            <a:avLst/>
          </a:prstGeom>
          <a:noFill/>
        </p:spPr>
        <p:txBody>
          <a:bodyPr wrap="square" rtlCol="0">
            <a:spAutoFit/>
          </a:bodyPr>
          <a:lstStyle/>
          <a:p>
            <a:r>
              <a:rPr lang="en-US" dirty="0" smtClean="0">
                <a:latin typeface="Times New Roman" panose="02020603050405020304" pitchFamily="18" charset="0"/>
                <a:cs typeface="Times New Roman" panose="02020603050405020304" pitchFamily="18" charset="0"/>
              </a:rPr>
              <a:t>The Unit Level Safety, Health, and Security Committees (ULCs) will:</a:t>
            </a:r>
          </a:p>
          <a:p>
            <a:pPr marL="742950" lvl="1"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Provide a forum for organizations within WSU-TC to </a:t>
            </a:r>
            <a:r>
              <a:rPr lang="en-US" sz="1600" dirty="0" smtClean="0">
                <a:latin typeface="Times New Roman" panose="02020603050405020304" pitchFamily="18" charset="0"/>
                <a:cs typeface="Times New Roman" panose="02020603050405020304" pitchFamily="18" charset="0"/>
              </a:rPr>
              <a:t>identify and discuss </a:t>
            </a:r>
            <a:r>
              <a:rPr lang="en-US" sz="1600" dirty="0">
                <a:latin typeface="Times New Roman" panose="02020603050405020304" pitchFamily="18" charset="0"/>
                <a:cs typeface="Times New Roman" panose="02020603050405020304" pitchFamily="18" charset="0"/>
              </a:rPr>
              <a:t>safety- and security-related concerns with other units with similar functions and processes.  Discussion of such concerns may allow for them to be resolved through common experiences, shared processes, and mutual support.  In the event that additional assistance is required, the chair of the ULC shall present the issue to the </a:t>
            </a:r>
            <a:r>
              <a:rPr lang="en-US" sz="1600" dirty="0" smtClean="0">
                <a:latin typeface="Times New Roman" panose="02020603050405020304" pitchFamily="18" charset="0"/>
                <a:cs typeface="Times New Roman" panose="02020603050405020304" pitchFamily="18" charset="0"/>
              </a:rPr>
              <a:t>Campus SHS Committee for </a:t>
            </a:r>
            <a:r>
              <a:rPr lang="en-US" sz="1600" dirty="0">
                <a:latin typeface="Times New Roman" panose="02020603050405020304" pitchFamily="18" charset="0"/>
                <a:cs typeface="Times New Roman" panose="02020603050405020304" pitchFamily="18" charset="0"/>
              </a:rPr>
              <a:t>further discussion.  </a:t>
            </a:r>
          </a:p>
          <a:p>
            <a:pPr marL="742950" lvl="1"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Serve as conduits </a:t>
            </a:r>
            <a:r>
              <a:rPr lang="en-US" sz="1600" dirty="0" smtClean="0">
                <a:latin typeface="Times New Roman" panose="02020603050405020304" pitchFamily="18" charset="0"/>
                <a:cs typeface="Times New Roman" panose="02020603050405020304" pitchFamily="18" charset="0"/>
              </a:rPr>
              <a:t>between </a:t>
            </a:r>
            <a:r>
              <a:rPr lang="en-US" sz="1600" dirty="0">
                <a:latin typeface="Times New Roman" panose="02020603050405020304" pitchFamily="18" charset="0"/>
                <a:cs typeface="Times New Roman" panose="02020603050405020304" pitchFamily="18" charset="0"/>
              </a:rPr>
              <a:t>their member </a:t>
            </a:r>
            <a:r>
              <a:rPr lang="en-US" sz="1600" dirty="0" smtClean="0">
                <a:latin typeface="Times New Roman" panose="02020603050405020304" pitchFamily="18" charset="0"/>
                <a:cs typeface="Times New Roman" panose="02020603050405020304" pitchFamily="18" charset="0"/>
              </a:rPr>
              <a:t>subunits </a:t>
            </a:r>
            <a:r>
              <a:rPr lang="en-US" sz="1600" dirty="0">
                <a:latin typeface="Times New Roman" panose="02020603050405020304" pitchFamily="18" charset="0"/>
                <a:cs typeface="Times New Roman" panose="02020603050405020304" pitchFamily="18" charset="0"/>
              </a:rPr>
              <a:t>and the Campus SHS Committee</a:t>
            </a:r>
          </a:p>
          <a:p>
            <a:pPr marL="742950" lvl="1"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Monitor their member subunits’ compliance with safety and security programs, policies, and regulations, as well as implementation of new requirements communicated by the Campus SHS Committee as a result of regulatory/policy changes and/or corrective actions resulting from incidents, inspections, or identified conditions</a:t>
            </a:r>
          </a:p>
          <a:p>
            <a:pPr marL="742950" lvl="1" indent="-285750">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Assist </a:t>
            </a:r>
            <a:r>
              <a:rPr lang="en-US" sz="1600" dirty="0">
                <a:latin typeface="Times New Roman" panose="02020603050405020304" pitchFamily="18" charset="0"/>
                <a:cs typeface="Times New Roman" panose="02020603050405020304" pitchFamily="18" charset="0"/>
              </a:rPr>
              <a:t>with promotion of safety awareness, including dissemination of information to their member subunits</a:t>
            </a:r>
          </a:p>
          <a:p>
            <a:pPr lvl="1"/>
            <a:endParaRPr lang="en-US" sz="1600"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Membership of ULCs:</a:t>
            </a:r>
          </a:p>
          <a:p>
            <a:pPr marL="742950" lvl="1" indent="-285750">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One representative must be elected from the subunit </a:t>
            </a:r>
            <a:r>
              <a:rPr lang="en-US" sz="1600" i="1" dirty="0" smtClean="0">
                <a:latin typeface="Times New Roman" panose="02020603050405020304" pitchFamily="18" charset="0"/>
                <a:cs typeface="Times New Roman" panose="02020603050405020304" pitchFamily="18" charset="0"/>
              </a:rPr>
              <a:t>employees</a:t>
            </a:r>
            <a:r>
              <a:rPr lang="en-US" sz="1600" dirty="0" smtClean="0">
                <a:latin typeface="Times New Roman" panose="02020603050405020304" pitchFamily="18" charset="0"/>
                <a:cs typeface="Times New Roman" panose="02020603050405020304" pitchFamily="18" charset="0"/>
              </a:rPr>
              <a:t>, and shall not be part of the unit’s management.</a:t>
            </a:r>
          </a:p>
          <a:p>
            <a:pPr marL="742950" lvl="1" indent="-285750">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Each ULC must elect a committee chair and a vice chair from its members, and is limited to no more than 8 members.  </a:t>
            </a:r>
          </a:p>
          <a:p>
            <a:pPr marL="742950" lvl="1" indent="-285750">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The research ULC will be chaired by the EH&amp;S Lab Safety Coordinator.</a:t>
            </a:r>
            <a:endParaRPr lang="en-US" sz="16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444733" y="857250"/>
            <a:ext cx="3490686" cy="2735943"/>
          </a:xfrm>
          <a:prstGeom prst="rect">
            <a:avLst/>
          </a:prstGeom>
        </p:spPr>
      </p:pic>
      <p:sp>
        <p:nvSpPr>
          <p:cNvPr id="5" name="Round Diagonal Corner Rectangle 4"/>
          <p:cNvSpPr/>
          <p:nvPr/>
        </p:nvSpPr>
        <p:spPr>
          <a:xfrm>
            <a:off x="1087417" y="1769900"/>
            <a:ext cx="2205318" cy="910641"/>
          </a:xfrm>
          <a:prstGeom prst="round2Diag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9796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4733" y="241830"/>
            <a:ext cx="9144000" cy="418570"/>
          </a:xfrm>
        </p:spPr>
        <p:txBody>
          <a:bodyPr>
            <a:normAutofit fontScale="90000"/>
          </a:bodyPr>
          <a:lstStyle/>
          <a:p>
            <a:r>
              <a:rPr lang="en-US" sz="2400" dirty="0" smtClean="0">
                <a:latin typeface="Times New Roman" panose="02020603050405020304" pitchFamily="18" charset="0"/>
                <a:cs typeface="Times New Roman" panose="02020603050405020304" pitchFamily="18" charset="0"/>
              </a:rPr>
              <a:t>Campus SHS Committee</a:t>
            </a:r>
            <a:endParaRPr lang="en-US"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4086026" y="857248"/>
            <a:ext cx="7863841" cy="5663089"/>
          </a:xfrm>
          <a:prstGeom prst="rect">
            <a:avLst/>
          </a:prstGeom>
          <a:noFill/>
        </p:spPr>
        <p:txBody>
          <a:bodyPr wrap="square" rtlCol="0">
            <a:spAutoFit/>
          </a:bodyPr>
          <a:lstStyle/>
          <a:p>
            <a:r>
              <a:rPr lang="en-US" dirty="0" smtClean="0">
                <a:latin typeface="Times New Roman" panose="02020603050405020304" pitchFamily="18" charset="0"/>
                <a:cs typeface="Times New Roman" panose="02020603050405020304" pitchFamily="18" charset="0"/>
              </a:rPr>
              <a:t>The Campus Safety, Health, and Security (CSHS) Committee will:</a:t>
            </a:r>
          </a:p>
          <a:p>
            <a:pPr marL="742950" lvl="1"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Advising EH&amp;S</a:t>
            </a:r>
            <a:r>
              <a:rPr lang="en-US" sz="1600" dirty="0" smtClean="0">
                <a:latin typeface="Times New Roman" panose="02020603050405020304" pitchFamily="18" charset="0"/>
                <a:cs typeface="Times New Roman" panose="02020603050405020304" pitchFamily="18" charset="0"/>
              </a:rPr>
              <a:t>: Make recommendations for systematic improvements.</a:t>
            </a:r>
            <a:endParaRPr lang="en-US" sz="1600" b="1" dirty="0" smtClean="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sz="1600" b="1" dirty="0" smtClean="0">
                <a:latin typeface="Times New Roman" panose="02020603050405020304" pitchFamily="18" charset="0"/>
                <a:cs typeface="Times New Roman" panose="02020603050405020304" pitchFamily="18" charset="0"/>
              </a:rPr>
              <a:t>Problem-solving</a:t>
            </a:r>
            <a:r>
              <a:rPr lang="en-US" sz="1600" dirty="0">
                <a:latin typeface="Times New Roman" panose="02020603050405020304" pitchFamily="18" charset="0"/>
                <a:cs typeface="Times New Roman" panose="02020603050405020304" pitchFamily="18" charset="0"/>
              </a:rPr>
              <a:t>: In the event that </a:t>
            </a:r>
            <a:r>
              <a:rPr lang="en-US" sz="1600" dirty="0" smtClean="0">
                <a:latin typeface="Times New Roman" panose="02020603050405020304" pitchFamily="18" charset="0"/>
                <a:cs typeface="Times New Roman" panose="02020603050405020304" pitchFamily="18" charset="0"/>
              </a:rPr>
              <a:t>a ULC is </a:t>
            </a:r>
            <a:r>
              <a:rPr lang="en-US" sz="1600" dirty="0">
                <a:latin typeface="Times New Roman" panose="02020603050405020304" pitchFamily="18" charset="0"/>
                <a:cs typeface="Times New Roman" panose="02020603050405020304" pitchFamily="18" charset="0"/>
              </a:rPr>
              <a:t>not able </a:t>
            </a:r>
            <a:r>
              <a:rPr lang="en-US" sz="1600" dirty="0" smtClean="0">
                <a:latin typeface="Times New Roman" panose="02020603050405020304" pitchFamily="18" charset="0"/>
                <a:cs typeface="Times New Roman" panose="02020603050405020304" pitchFamily="18" charset="0"/>
              </a:rPr>
              <a:t>to resolve an issue, or that issue has relevance outside of an individual ULC, </a:t>
            </a:r>
            <a:r>
              <a:rPr lang="en-US" sz="1600" dirty="0">
                <a:latin typeface="Times New Roman" panose="02020603050405020304" pitchFamily="18" charset="0"/>
                <a:cs typeface="Times New Roman" panose="02020603050405020304" pitchFamily="18" charset="0"/>
              </a:rPr>
              <a:t>the </a:t>
            </a:r>
            <a:r>
              <a:rPr lang="en-US" sz="1600" dirty="0" smtClean="0">
                <a:latin typeface="Times New Roman" panose="02020603050405020304" pitchFamily="18" charset="0"/>
                <a:cs typeface="Times New Roman" panose="02020603050405020304" pitchFamily="18" charset="0"/>
              </a:rPr>
              <a:t>CSHSC </a:t>
            </a:r>
            <a:r>
              <a:rPr lang="en-US" sz="1600" dirty="0">
                <a:latin typeface="Times New Roman" panose="02020603050405020304" pitchFamily="18" charset="0"/>
                <a:cs typeface="Times New Roman" panose="02020603050405020304" pitchFamily="18" charset="0"/>
              </a:rPr>
              <a:t>will collaborate to find resolution.  The </a:t>
            </a:r>
            <a:r>
              <a:rPr lang="en-US" sz="1600" dirty="0" smtClean="0">
                <a:latin typeface="Times New Roman" panose="02020603050405020304" pitchFamily="18" charset="0"/>
                <a:cs typeface="Times New Roman" panose="02020603050405020304" pitchFamily="18" charset="0"/>
              </a:rPr>
              <a:t>CSHSC </a:t>
            </a:r>
            <a:r>
              <a:rPr lang="en-US" sz="1600" dirty="0">
                <a:latin typeface="Times New Roman" panose="02020603050405020304" pitchFamily="18" charset="0"/>
                <a:cs typeface="Times New Roman" panose="02020603050405020304" pitchFamily="18" charset="0"/>
              </a:rPr>
              <a:t>will call upon campus and University resources </a:t>
            </a:r>
            <a:r>
              <a:rPr lang="en-US" sz="1600" dirty="0" smtClean="0">
                <a:latin typeface="Times New Roman" panose="02020603050405020304" pitchFamily="18" charset="0"/>
                <a:cs typeface="Times New Roman" panose="02020603050405020304" pitchFamily="18" charset="0"/>
              </a:rPr>
              <a:t>when </a:t>
            </a:r>
            <a:r>
              <a:rPr lang="en-US" sz="1600" dirty="0">
                <a:latin typeface="Times New Roman" panose="02020603050405020304" pitchFamily="18" charset="0"/>
                <a:cs typeface="Times New Roman" panose="02020603050405020304" pitchFamily="18" charset="0"/>
              </a:rPr>
              <a:t>needed. </a:t>
            </a:r>
            <a:r>
              <a:rPr lang="en-US" sz="1600" dirty="0" smtClean="0">
                <a:latin typeface="Times New Roman" panose="02020603050405020304" pitchFamily="18" charset="0"/>
                <a:cs typeface="Times New Roman" panose="02020603050405020304" pitchFamily="18" charset="0"/>
              </a:rPr>
              <a:t>Solutions requiring policy changes and/or capital investment must be reviewed by the Chancellor’s Office prior to implementation.</a:t>
            </a:r>
            <a:endParaRPr lang="en-US" sz="1600"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Communication</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The CSHSC will </a:t>
            </a:r>
            <a:r>
              <a:rPr lang="en-US" sz="1600" dirty="0">
                <a:latin typeface="Times New Roman" panose="02020603050405020304" pitchFamily="18" charset="0"/>
                <a:cs typeface="Times New Roman" panose="02020603050405020304" pitchFamily="18" charset="0"/>
              </a:rPr>
              <a:t>share information from the </a:t>
            </a:r>
            <a:r>
              <a:rPr lang="en-US" sz="1600" dirty="0" smtClean="0">
                <a:latin typeface="Times New Roman" panose="02020603050405020304" pitchFamily="18" charset="0"/>
                <a:cs typeface="Times New Roman" panose="02020603050405020304" pitchFamily="18" charset="0"/>
              </a:rPr>
              <a:t>Chancellor’s Office or WSU System. </a:t>
            </a:r>
            <a:r>
              <a:rPr lang="en-US" sz="1600" dirty="0">
                <a:latin typeface="Times New Roman" panose="02020603050405020304" pitchFamily="18" charset="0"/>
                <a:cs typeface="Times New Roman" panose="02020603050405020304" pitchFamily="18" charset="0"/>
              </a:rPr>
              <a:t>Each member will be responsible for the </a:t>
            </a:r>
            <a:r>
              <a:rPr lang="en-US" sz="1600" dirty="0" smtClean="0">
                <a:latin typeface="Times New Roman" panose="02020603050405020304" pitchFamily="18" charset="0"/>
                <a:cs typeface="Times New Roman" panose="02020603050405020304" pitchFamily="18" charset="0"/>
              </a:rPr>
              <a:t>communication and implementation of </a:t>
            </a:r>
            <a:r>
              <a:rPr lang="en-US" sz="1600" dirty="0">
                <a:latin typeface="Times New Roman" panose="02020603050405020304" pitchFamily="18" charset="0"/>
                <a:cs typeface="Times New Roman" panose="02020603050405020304" pitchFamily="18" charset="0"/>
              </a:rPr>
              <a:t>Safety information from the committee network, policies, and procedures.  </a:t>
            </a:r>
            <a:r>
              <a:rPr lang="en-US" sz="1600" dirty="0" smtClean="0">
                <a:latin typeface="Times New Roman" panose="02020603050405020304" pitchFamily="18" charset="0"/>
                <a:cs typeface="Times New Roman" panose="02020603050405020304" pitchFamily="18" charset="0"/>
              </a:rPr>
              <a:t>In turn, the CSHSC </a:t>
            </a:r>
            <a:r>
              <a:rPr lang="en-US" sz="1600" dirty="0">
                <a:latin typeface="Times New Roman" panose="02020603050405020304" pitchFamily="18" charset="0"/>
                <a:cs typeface="Times New Roman" panose="02020603050405020304" pitchFamily="18" charset="0"/>
              </a:rPr>
              <a:t>will provide </a:t>
            </a:r>
            <a:r>
              <a:rPr lang="en-US" sz="1600" dirty="0" smtClean="0">
                <a:latin typeface="Times New Roman" panose="02020603050405020304" pitchFamily="18" charset="0"/>
                <a:cs typeface="Times New Roman" panose="02020603050405020304" pitchFamily="18" charset="0"/>
              </a:rPr>
              <a:t>technical and regulatory input </a:t>
            </a:r>
            <a:r>
              <a:rPr lang="en-US" sz="1600" dirty="0">
                <a:latin typeface="Times New Roman" panose="02020603050405020304" pitchFamily="18" charset="0"/>
                <a:cs typeface="Times New Roman" panose="02020603050405020304" pitchFamily="18" charset="0"/>
              </a:rPr>
              <a:t>to the </a:t>
            </a:r>
            <a:r>
              <a:rPr lang="en-US" sz="1600" dirty="0" smtClean="0">
                <a:latin typeface="Times New Roman" panose="02020603050405020304" pitchFamily="18" charset="0"/>
                <a:cs typeface="Times New Roman" panose="02020603050405020304" pitchFamily="18" charset="0"/>
              </a:rPr>
              <a:t>Chancellor’s Office </a:t>
            </a:r>
            <a:r>
              <a:rPr lang="en-US" sz="1600" dirty="0">
                <a:latin typeface="Times New Roman" panose="02020603050405020304" pitchFamily="18" charset="0"/>
                <a:cs typeface="Times New Roman" panose="02020603050405020304" pitchFamily="18" charset="0"/>
              </a:rPr>
              <a:t>through the chair about issue trends, feedback for improvements, </a:t>
            </a:r>
            <a:r>
              <a:rPr lang="en-US" sz="1600" dirty="0" smtClean="0">
                <a:latin typeface="Times New Roman" panose="02020603050405020304" pitchFamily="18" charset="0"/>
                <a:cs typeface="Times New Roman" panose="02020603050405020304" pitchFamily="18" charset="0"/>
              </a:rPr>
              <a:t>policy development, and </a:t>
            </a:r>
            <a:r>
              <a:rPr lang="en-US" sz="1600" dirty="0">
                <a:latin typeface="Times New Roman" panose="02020603050405020304" pitchFamily="18" charset="0"/>
                <a:cs typeface="Times New Roman" panose="02020603050405020304" pitchFamily="18" charset="0"/>
              </a:rPr>
              <a:t>requested information.</a:t>
            </a:r>
          </a:p>
          <a:p>
            <a:pPr marL="742950" lvl="1"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Measurement/Accountability</a:t>
            </a:r>
            <a:r>
              <a:rPr lang="en-US" sz="1600" dirty="0">
                <a:latin typeface="Times New Roman" panose="02020603050405020304" pitchFamily="18" charset="0"/>
                <a:cs typeface="Times New Roman" panose="02020603050405020304" pitchFamily="18" charset="0"/>
              </a:rPr>
              <a:t>:  Each </a:t>
            </a:r>
            <a:r>
              <a:rPr lang="en-US" sz="1600" dirty="0" smtClean="0">
                <a:latin typeface="Times New Roman" panose="02020603050405020304" pitchFamily="18" charset="0"/>
                <a:cs typeface="Times New Roman" panose="02020603050405020304" pitchFamily="18" charset="0"/>
              </a:rPr>
              <a:t>CSHSC </a:t>
            </a:r>
            <a:r>
              <a:rPr lang="en-US" sz="1600" dirty="0">
                <a:latin typeface="Times New Roman" panose="02020603050405020304" pitchFamily="18" charset="0"/>
                <a:cs typeface="Times New Roman" panose="02020603050405020304" pitchFamily="18" charset="0"/>
              </a:rPr>
              <a:t>member will monitor and report </a:t>
            </a:r>
            <a:r>
              <a:rPr lang="en-US" sz="1600" dirty="0" smtClean="0">
                <a:latin typeface="Times New Roman" panose="02020603050405020304" pitchFamily="18" charset="0"/>
                <a:cs typeface="Times New Roman" panose="02020603050405020304" pitchFamily="18" charset="0"/>
              </a:rPr>
              <a:t>ULC </a:t>
            </a:r>
            <a:r>
              <a:rPr lang="en-US" sz="1600" dirty="0">
                <a:latin typeface="Times New Roman" panose="02020603050405020304" pitchFamily="18" charset="0"/>
                <a:cs typeface="Times New Roman" panose="02020603050405020304" pitchFamily="18" charset="0"/>
              </a:rPr>
              <a:t>performance with safety incidents, programs, policies, and practices to the ULC</a:t>
            </a:r>
            <a:r>
              <a:rPr lang="en-US" sz="1600" dirty="0" smtClean="0">
                <a:latin typeface="Times New Roman" panose="02020603050405020304" pitchFamily="18" charset="0"/>
                <a:cs typeface="Times New Roman" panose="02020603050405020304" pitchFamily="18" charset="0"/>
              </a:rPr>
              <a:t>. The CSHSC will review reports and inspections to identify trends and hazardous conditions.</a:t>
            </a:r>
            <a:endParaRPr lang="en-US" sz="1600" dirty="0">
              <a:latin typeface="Times New Roman" panose="02020603050405020304" pitchFamily="18" charset="0"/>
              <a:cs typeface="Times New Roman" panose="02020603050405020304" pitchFamily="18" charset="0"/>
            </a:endParaRPr>
          </a:p>
          <a:p>
            <a:pPr lvl="1"/>
            <a:endParaRPr lang="en-US" sz="1600"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Membership of CSHS:</a:t>
            </a: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Chair:  EH&amp;S/Security Supervisor</a:t>
            </a: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Members:  Facilities Director, chairs of the Unit-Level SHS Committees</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444733" y="857248"/>
            <a:ext cx="3490686" cy="2735943"/>
          </a:xfrm>
          <a:prstGeom prst="rect">
            <a:avLst/>
          </a:prstGeom>
        </p:spPr>
      </p:pic>
      <p:sp>
        <p:nvSpPr>
          <p:cNvPr id="5" name="Round Diagonal Corner Rectangle 4"/>
          <p:cNvSpPr/>
          <p:nvPr/>
        </p:nvSpPr>
        <p:spPr>
          <a:xfrm>
            <a:off x="1087417" y="769439"/>
            <a:ext cx="2205318" cy="910641"/>
          </a:xfrm>
          <a:prstGeom prst="round2Diag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4182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4733" y="241830"/>
            <a:ext cx="9144000" cy="418570"/>
          </a:xfrm>
        </p:spPr>
        <p:txBody>
          <a:bodyPr>
            <a:normAutofit fontScale="90000"/>
          </a:bodyPr>
          <a:lstStyle/>
          <a:p>
            <a:r>
              <a:rPr lang="en-US" sz="2400" dirty="0" smtClean="0">
                <a:latin typeface="Times New Roman" panose="02020603050405020304" pitchFamily="18" charset="0"/>
                <a:cs typeface="Times New Roman" panose="02020603050405020304" pitchFamily="18" charset="0"/>
              </a:rPr>
              <a:t>Procedures for all Committees</a:t>
            </a:r>
            <a:endParaRPr lang="en-US"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439388" y="857248"/>
            <a:ext cx="11510480" cy="6186309"/>
          </a:xfrm>
          <a:prstGeom prst="rect">
            <a:avLst/>
          </a:prstGeom>
          <a:noFill/>
        </p:spPr>
        <p:txBody>
          <a:bodyPr wrap="square" rtlCol="0">
            <a:spAutoFit/>
          </a:bodyPr>
          <a:lstStyle/>
          <a:p>
            <a:pPr marL="285750" lvl="0" indent="-285750">
              <a:buFont typeface="Arial" panose="020B0604020202020204" pitchFamily="34" charset="0"/>
              <a:buChar char="•"/>
            </a:pPr>
            <a:r>
              <a:rPr lang="en-US" sz="1500" dirty="0" smtClean="0">
                <a:latin typeface="Times New Roman" panose="02020603050405020304" pitchFamily="18" charset="0"/>
                <a:cs typeface="Times New Roman" panose="02020603050405020304" pitchFamily="18" charset="0"/>
              </a:rPr>
              <a:t>Meetings </a:t>
            </a:r>
            <a:r>
              <a:rPr lang="en-US" sz="1500" dirty="0">
                <a:latin typeface="Times New Roman" panose="02020603050405020304" pitchFamily="18" charset="0"/>
                <a:cs typeface="Times New Roman" panose="02020603050405020304" pitchFamily="18" charset="0"/>
              </a:rPr>
              <a:t>will last no more than 1 hour, unless extended based on agreement of the committee</a:t>
            </a:r>
          </a:p>
          <a:p>
            <a:pPr marL="285750" lvl="0" indent="-28575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Meetings will occur no less than every 2 </a:t>
            </a:r>
            <a:r>
              <a:rPr lang="en-US" sz="1500" dirty="0" smtClean="0">
                <a:latin typeface="Times New Roman" panose="02020603050405020304" pitchFamily="18" charset="0"/>
                <a:cs typeface="Times New Roman" panose="02020603050405020304" pitchFamily="18" charset="0"/>
              </a:rPr>
              <a:t>months (it is recommended that ULC meetings and CSHSC meetings alternate)</a:t>
            </a:r>
            <a:endParaRPr lang="en-US" sz="1500" dirty="0">
              <a:latin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The committee chair shall lead the conduct of the meeting.  Roberts Rules are not necessary, but may be followed at the chair’s discretion</a:t>
            </a:r>
            <a:r>
              <a:rPr lang="en-US" sz="1500" dirty="0" smtClean="0">
                <a:latin typeface="Times New Roman" panose="02020603050405020304" pitchFamily="18" charset="0"/>
                <a:cs typeface="Times New Roman" panose="02020603050405020304" pitchFamily="18" charset="0"/>
              </a:rPr>
              <a:t>.</a:t>
            </a:r>
          </a:p>
          <a:p>
            <a:pPr marL="285750" lvl="0" indent="-285750">
              <a:buFont typeface="Arial" panose="020B0604020202020204" pitchFamily="34" charset="0"/>
              <a:buChar char="•"/>
            </a:pPr>
            <a:r>
              <a:rPr lang="en-US" sz="1500" dirty="0" smtClean="0">
                <a:latin typeface="Times New Roman" panose="02020603050405020304" pitchFamily="18" charset="0"/>
                <a:cs typeface="Times New Roman" panose="02020603050405020304" pitchFamily="18" charset="0"/>
              </a:rPr>
              <a:t>Minutes must be kept for all meetings of the CSHSC, ULCs, and for any subcommittees formed by member subunits.  The vice chair will be responsible for </a:t>
            </a:r>
            <a:r>
              <a:rPr lang="en-US" sz="1500" smtClean="0">
                <a:latin typeface="Times New Roman" panose="02020603050405020304" pitchFamily="18" charset="0"/>
                <a:cs typeface="Times New Roman" panose="02020603050405020304" pitchFamily="18" charset="0"/>
              </a:rPr>
              <a:t>keeping minutes. </a:t>
            </a:r>
            <a:r>
              <a:rPr lang="en-US" sz="1500" dirty="0" smtClean="0">
                <a:latin typeface="Times New Roman" panose="02020603050405020304" pitchFamily="18" charset="0"/>
                <a:cs typeface="Times New Roman" panose="02020603050405020304" pitchFamily="18" charset="0"/>
              </a:rPr>
              <a:t>Those minutes must be made available to employees represented by the committee as soon as possible, and must be transmitted to the chair of the relevant ULC prior to the ULC’s next meeting.  Minutes of all ULC meetings must be provided to the CSHSC Chair.</a:t>
            </a:r>
            <a:endParaRPr lang="en-US" sz="1500" dirty="0">
              <a:latin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Agendas will be distributed no less than 2 days before each meeting.  For all meetings (ULC and </a:t>
            </a:r>
            <a:r>
              <a:rPr lang="en-US" sz="1500" dirty="0" smtClean="0">
                <a:latin typeface="Times New Roman" panose="02020603050405020304" pitchFamily="18" charset="0"/>
                <a:cs typeface="Times New Roman" panose="02020603050405020304" pitchFamily="18" charset="0"/>
              </a:rPr>
              <a:t>CSHSC), </a:t>
            </a:r>
            <a:r>
              <a:rPr lang="en-US" sz="1500" dirty="0">
                <a:latin typeface="Times New Roman" panose="02020603050405020304" pitchFamily="18" charset="0"/>
                <a:cs typeface="Times New Roman" panose="02020603050405020304" pitchFamily="18" charset="0"/>
              </a:rPr>
              <a:t>agendas will include:</a:t>
            </a:r>
          </a:p>
          <a:p>
            <a:pPr marL="742950" lvl="1" indent="-28575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Roll call (can be silent)</a:t>
            </a:r>
          </a:p>
          <a:p>
            <a:pPr marL="742950" lvl="1" indent="-28575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Safety topic – 5 minute discussion of a new, timely, or seasonal topic with wide relevance.  Does not have to be limited to campus issue.  Any committee member can volunteer a topic, if none is raised the chair must provide one.</a:t>
            </a:r>
          </a:p>
          <a:p>
            <a:pPr marL="742950" lvl="1" indent="-28575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Report from the chair – to include new information such as new regulations, new communications from another committee or campus, and incident reports received since the last CSHS meeting</a:t>
            </a:r>
          </a:p>
          <a:p>
            <a:pPr marL="742950" lvl="1" indent="-28575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Report from each representative – Each representative will provide a summary of their most recent ULC meeting, including any issues raised and proposed solutions, followed by information on implementation of solutions proposed by previous meetings.  </a:t>
            </a:r>
          </a:p>
          <a:p>
            <a:pPr marL="742950" lvl="1" indent="-28575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Old business – items must be specified individually – any unresolved topics raised from previous meeting</a:t>
            </a:r>
          </a:p>
          <a:p>
            <a:pPr marL="742950" lvl="1" indent="-28575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New business – items must be placed on agenda via contact with the committee chair prior to the meeting.</a:t>
            </a:r>
          </a:p>
          <a:p>
            <a:pPr marL="285750" lvl="0" indent="-28575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All topics must be concise in order to stay within the meeting time limit.  It is the responsibility of the committee chair to ensure that the meeting stays focused and on task, and to ensure that conversations do not deviate from true safety/security concerns</a:t>
            </a:r>
            <a:r>
              <a:rPr lang="en-US" sz="1500" dirty="0" smtClean="0">
                <a:latin typeface="Times New Roman" panose="02020603050405020304" pitchFamily="18" charset="0"/>
                <a:cs typeface="Times New Roman" panose="02020603050405020304" pitchFamily="18" charset="0"/>
              </a:rPr>
              <a:t>.</a:t>
            </a:r>
          </a:p>
          <a:p>
            <a:pPr lvl="0"/>
            <a:endParaRPr lang="en-US" sz="1500" dirty="0">
              <a:latin typeface="Times New Roman" panose="02020603050405020304" pitchFamily="18" charset="0"/>
              <a:cs typeface="Times New Roman" panose="02020603050405020304" pitchFamily="18" charset="0"/>
            </a:endParaRPr>
          </a:p>
          <a:p>
            <a:r>
              <a:rPr lang="en-US" sz="1500" dirty="0">
                <a:latin typeface="Times New Roman" panose="02020603050405020304" pitchFamily="18" charset="0"/>
                <a:cs typeface="Times New Roman" panose="02020603050405020304" pitchFamily="18" charset="0"/>
              </a:rPr>
              <a:t>Where appropriate, members of the CSHS and/or ULCs may be appointed to attend external committee meetings including representatives from other campuses (such as the Emergency Management committee, Risk Management Committee, Cyber Security Committee, etc.).  When relevant topics are discussed in these external meetings, attendees will be invited to report to the CSHS and the information obtained will be disseminated to the ULCs and their member subunits as appropriate.</a:t>
            </a:r>
          </a:p>
          <a:p>
            <a:pPr lvl="0"/>
            <a:endParaRPr lang="en-US" dirty="0"/>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592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23858</TotalTime>
  <Words>1129</Words>
  <Application>Microsoft Office PowerPoint</Application>
  <PresentationFormat>Widescreen</PresentationFormat>
  <Paragraphs>88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WSU Tri-Cities Safety, Health, and Security (SHS) Committee Structure</vt:lpstr>
      <vt:lpstr>Member Subunits</vt:lpstr>
      <vt:lpstr>Unit Level SHS Committees</vt:lpstr>
      <vt:lpstr>Campus SHS Committee</vt:lpstr>
      <vt:lpstr>Procedures for all Committees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WSU Tri-Cities Safety, Health, and Security (SHS) Committee Structure</dc:title>
  <dc:creator>Scott Tomren</dc:creator>
  <cp:lastModifiedBy>Scott Tomren</cp:lastModifiedBy>
  <cp:revision>32</cp:revision>
  <cp:lastPrinted>2018-04-19T17:48:00Z</cp:lastPrinted>
  <dcterms:created xsi:type="dcterms:W3CDTF">2018-01-26T23:15:22Z</dcterms:created>
  <dcterms:modified xsi:type="dcterms:W3CDTF">2018-04-26T18:45:04Z</dcterms:modified>
</cp:coreProperties>
</file>